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Octosquares Compressed" charset="1" panose="02010001040000080307"/>
      <p:regular r:id="rId10"/>
    </p:embeddedFont>
    <p:embeddedFont>
      <p:font typeface="TT Octosquares Compressed Bold" charset="1" panose="02010001040000080307"/>
      <p:regular r:id="rId11"/>
    </p:embeddedFont>
    <p:embeddedFont>
      <p:font typeface="TT Octosquares Compressed Italics" charset="1" panose="02010001040000080307"/>
      <p:regular r:id="rId12"/>
    </p:embeddedFont>
    <p:embeddedFont>
      <p:font typeface="TT Octosquares Compressed Bold Italics" charset="1" panose="02010001040000080307"/>
      <p:regular r:id="rId13"/>
    </p:embeddedFont>
    <p:embeddedFont>
      <p:font typeface="Noto Sans T Chinese" charset="1" panose="020B0500000000000000"/>
      <p:regular r:id="rId14"/>
    </p:embeddedFont>
    <p:embeddedFont>
      <p:font typeface="Noto Sans T Chinese Bold" charset="1" panose="020B08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 Bold Italics" charset="1" panose="00000800000000000000"/>
      <p:regular r:id="rId25"/>
    </p:embeddedFont>
    <p:embeddedFont>
      <p:font typeface="Poppins Thin" charset="1" panose="00000300000000000000"/>
      <p:regular r:id="rId26"/>
    </p:embeddedFont>
    <p:embeddedFont>
      <p:font typeface="Poppins Thin Italics" charset="1" panose="00000300000000000000"/>
      <p:regular r:id="rId27"/>
    </p:embeddedFont>
    <p:embeddedFont>
      <p:font typeface="Poppins Extra-Light" charset="1" panose="00000300000000000000"/>
      <p:regular r:id="rId28"/>
    </p:embeddedFont>
    <p:embeddedFont>
      <p:font typeface="Poppins Extra-Light Italics" charset="1" panose="00000300000000000000"/>
      <p:regular r:id="rId29"/>
    </p:embeddedFont>
    <p:embeddedFont>
      <p:font typeface="Poppins Light" charset="1" panose="00000400000000000000"/>
      <p:regular r:id="rId30"/>
    </p:embeddedFont>
    <p:embeddedFont>
      <p:font typeface="Poppins Light Italics" charset="1" panose="00000400000000000000"/>
      <p:regular r:id="rId31"/>
    </p:embeddedFont>
    <p:embeddedFont>
      <p:font typeface="Poppins Medium" charset="1" panose="00000600000000000000"/>
      <p:regular r:id="rId32"/>
    </p:embeddedFont>
    <p:embeddedFont>
      <p:font typeface="Poppins Medium Italics" charset="1" panose="00000600000000000000"/>
      <p:regular r:id="rId33"/>
    </p:embeddedFont>
    <p:embeddedFont>
      <p:font typeface="Poppins Semi-Bold" charset="1" panose="00000700000000000000"/>
      <p:regular r:id="rId34"/>
    </p:embeddedFont>
    <p:embeddedFont>
      <p:font typeface="Poppins Semi-Bold Italics" charset="1" panose="00000700000000000000"/>
      <p:regular r:id="rId35"/>
    </p:embeddedFont>
    <p:embeddedFont>
      <p:font typeface="Poppins Ultra-Bold" charset="1" panose="00000900000000000000"/>
      <p:regular r:id="rId36"/>
    </p:embeddedFont>
    <p:embeddedFont>
      <p:font typeface="Poppins Ultra-Bold Italics" charset="1" panose="00000900000000000000"/>
      <p:regular r:id="rId37"/>
    </p:embeddedFont>
    <p:embeddedFont>
      <p:font typeface="Poppins Heavy" charset="1" panose="00000A00000000000000"/>
      <p:regular r:id="rId38"/>
    </p:embeddedFont>
    <p:embeddedFont>
      <p:font typeface="Poppins Heavy Italics" charset="1" panose="00000A00000000000000"/>
      <p:regular r:id="rId39"/>
    </p:embeddedFont>
    <p:embeddedFont>
      <p:font typeface="Open Sans" charset="1" panose="00000000000000000000"/>
      <p:regular r:id="rId40"/>
    </p:embeddedFont>
    <p:embeddedFont>
      <p:font typeface="Open Sans Bold" charset="1" panose="00000000000000000000"/>
      <p:regular r:id="rId41"/>
    </p:embeddedFont>
    <p:embeddedFont>
      <p:font typeface="Open Sans Italics" charset="1" panose="00000000000000000000"/>
      <p:regular r:id="rId42"/>
    </p:embeddedFont>
    <p:embeddedFont>
      <p:font typeface="Open Sans Bold Italics" charset="1" panose="00000000000000000000"/>
      <p:regular r:id="rId43"/>
    </p:embeddedFont>
    <p:embeddedFont>
      <p:font typeface="Open Sans Light" charset="1" panose="00000000000000000000"/>
      <p:regular r:id="rId44"/>
    </p:embeddedFont>
    <p:embeddedFont>
      <p:font typeface="Open Sans Light Italics" charset="1" panose="00000000000000000000"/>
      <p:regular r:id="rId45"/>
    </p:embeddedFont>
    <p:embeddedFont>
      <p:font typeface="Open Sans Medium" charset="1" panose="00000000000000000000"/>
      <p:regular r:id="rId46"/>
    </p:embeddedFont>
    <p:embeddedFont>
      <p:font typeface="Open Sans Medium Italics" charset="1" panose="00000000000000000000"/>
      <p:regular r:id="rId47"/>
    </p:embeddedFont>
    <p:embeddedFont>
      <p:font typeface="Open Sans Semi-Bold" charset="1" panose="00000000000000000000"/>
      <p:regular r:id="rId48"/>
    </p:embeddedFont>
    <p:embeddedFont>
      <p:font typeface="Open Sans Semi-Bold Italics" charset="1" panose="00000000000000000000"/>
      <p:regular r:id="rId49"/>
    </p:embeddedFont>
    <p:embeddedFont>
      <p:font typeface="Open Sans Ultra-Bold" charset="1" panose="00000000000000000000"/>
      <p:regular r:id="rId50"/>
    </p:embeddedFont>
    <p:embeddedFont>
      <p:font typeface="Open Sans Ultra-Bold Italics" charset="1" panose="000000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slides/slide1.xml" Type="http://schemas.openxmlformats.org/officeDocument/2006/relationships/slide"/><Relationship Id="rId53" Target="slides/slide2.xml" Type="http://schemas.openxmlformats.org/officeDocument/2006/relationships/slide"/><Relationship Id="rId54" Target="slides/slide3.xml" Type="http://schemas.openxmlformats.org/officeDocument/2006/relationships/slide"/><Relationship Id="rId55" Target="slides/slide4.xml" Type="http://schemas.openxmlformats.org/officeDocument/2006/relationships/slide"/><Relationship Id="rId56" Target="slides/slide5.xml" Type="http://schemas.openxmlformats.org/officeDocument/2006/relationships/slide"/><Relationship Id="rId57" Target="slides/slide6.xml" Type="http://schemas.openxmlformats.org/officeDocument/2006/relationships/slide"/><Relationship Id="rId58" Target="slides/slide7.xml" Type="http://schemas.openxmlformats.org/officeDocument/2006/relationships/slide"/><Relationship Id="rId59" Target="slides/slide8.xml" Type="http://schemas.openxmlformats.org/officeDocument/2006/relationships/slide"/><Relationship Id="rId6" Target="fonts/font6.fntdata" Type="http://schemas.openxmlformats.org/officeDocument/2006/relationships/font"/><Relationship Id="rId60" Target="slides/slide9.xml" Type="http://schemas.openxmlformats.org/officeDocument/2006/relationships/slide"/><Relationship Id="rId61" Target="slides/slide10.xml" Type="http://schemas.openxmlformats.org/officeDocument/2006/relationships/slide"/><Relationship Id="rId62" Target="slides/slide11.xml" Type="http://schemas.openxmlformats.org/officeDocument/2006/relationships/slide"/><Relationship Id="rId63" Target="slides/slide12.xml" Type="http://schemas.openxmlformats.org/officeDocument/2006/relationships/slide"/><Relationship Id="rId64" Target="slides/slide13.xml" Type="http://schemas.openxmlformats.org/officeDocument/2006/relationships/slide"/><Relationship Id="rId65" Target="slides/slide14.xml" Type="http://schemas.openxmlformats.org/officeDocument/2006/relationships/slide"/><Relationship Id="rId66" Target="slides/slide15.xml" Type="http://schemas.openxmlformats.org/officeDocument/2006/relationships/slide"/><Relationship Id="rId67" Target="slides/slide16.xml" Type="http://schemas.openxmlformats.org/officeDocument/2006/relationships/slide"/><Relationship Id="rId68" Target="slides/slide17.xml" Type="http://schemas.openxmlformats.org/officeDocument/2006/relationships/slide"/><Relationship Id="rId69" Target="slides/slide18.xml" Type="http://schemas.openxmlformats.org/officeDocument/2006/relationships/slide"/><Relationship Id="rId7" Target="fonts/font7.fntdata" Type="http://schemas.openxmlformats.org/officeDocument/2006/relationships/font"/><Relationship Id="rId70" Target="slides/slide19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engineering.linecorp.com/zh-hant/blog/aws-deepracer-2019" TargetMode="External" Type="http://schemas.openxmlformats.org/officeDocument/2006/relationships/hyperlink"/><Relationship Id="rId3" Target="https://us-east-1.console.aws.amazon.com/deepracer/home?region=us-east-1#createModel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61681" y="3427420"/>
            <a:ext cx="10164638" cy="308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lang="en-US" sz="18068">
                <a:solidFill>
                  <a:srgbClr val="FFFFFF"/>
                </a:solidFill>
                <a:latin typeface="TT Octosquares Compressed"/>
              </a:rPr>
              <a:t>DEEP RACER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484650" y="6859636"/>
            <a:ext cx="5318701" cy="147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8"/>
              </a:lnSpc>
              <a:spcBef>
                <a:spcPct val="0"/>
              </a:spcBef>
            </a:pPr>
            <a:r>
              <a:rPr lang="en-US" sz="4241">
                <a:solidFill>
                  <a:srgbClr val="FFFFFF"/>
                </a:solidFill>
                <a:latin typeface="Canva Sans"/>
                <a:ea typeface="Canva Sans"/>
              </a:rPr>
              <a:t>4109053049 張康磊 </a:t>
            </a:r>
          </a:p>
          <a:p>
            <a:pPr algn="ctr">
              <a:lnSpc>
                <a:spcPts val="5938"/>
              </a:lnSpc>
              <a:spcBef>
                <a:spcPct val="0"/>
              </a:spcBef>
            </a:pPr>
            <a:r>
              <a:rPr lang="en-US" sz="4241">
                <a:solidFill>
                  <a:srgbClr val="FFFFFF"/>
                </a:solidFill>
                <a:latin typeface="Canva Sans"/>
                <a:ea typeface="Canva Sans"/>
              </a:rPr>
              <a:t>4110053037 王盈穎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33368" y="1219200"/>
            <a:ext cx="7238574" cy="10227524"/>
            <a:chOff x="0" y="0"/>
            <a:chExt cx="4462780" cy="6305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2780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6278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368745" y="1522689"/>
            <a:ext cx="8551317" cy="10227524"/>
            <a:chOff x="0" y="0"/>
            <a:chExt cx="5272122" cy="6305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72122" cy="6305550"/>
            </a:xfrm>
            <a:custGeom>
              <a:avLst/>
              <a:gdLst/>
              <a:ahLst/>
              <a:cxnLst/>
              <a:rect r="r" b="b" t="t" l="l"/>
              <a:pathLst>
                <a:path h="6305550" w="5272122">
                  <a:moveTo>
                    <a:pt x="0" y="0"/>
                  </a:moveTo>
                  <a:lnTo>
                    <a:pt x="5272122" y="594360"/>
                  </a:lnTo>
                  <a:lnTo>
                    <a:pt x="3999852" y="6305550"/>
                  </a:lnTo>
                  <a:lnTo>
                    <a:pt x="1255767" y="5552440"/>
                  </a:lnTo>
                  <a:lnTo>
                    <a:pt x="1272271" y="4930140"/>
                  </a:lnTo>
                  <a:lnTo>
                    <a:pt x="234050" y="4716780"/>
                  </a:lnTo>
                  <a:close/>
                </a:path>
              </a:pathLst>
            </a:custGeom>
            <a:blipFill>
              <a:blip r:embed="rId7"/>
              <a:stretch>
                <a:fillRect l="-18995" t="0" r="-50731" b="-59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209402" y="3148955"/>
            <a:ext cx="4623519" cy="99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6"/>
              </a:lnSpc>
              <a:spcBef>
                <a:spcPct val="0"/>
              </a:spcBef>
            </a:pPr>
            <a:r>
              <a:rPr lang="en-US" sz="5790">
                <a:solidFill>
                  <a:srgbClr val="FFFFFF"/>
                </a:solidFill>
                <a:latin typeface="TT Octosquares Compressed"/>
              </a:rPr>
              <a:t>VEHICLE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209402" y="24007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74522" y="24007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139643" y="24007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4401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9521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64642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74520" y="1373228"/>
            <a:ext cx="10944922" cy="8057519"/>
          </a:xfrm>
          <a:custGeom>
            <a:avLst/>
            <a:gdLst/>
            <a:ahLst/>
            <a:cxnLst/>
            <a:rect r="r" b="b" t="t" l="l"/>
            <a:pathLst>
              <a:path h="8057519" w="10944922">
                <a:moveTo>
                  <a:pt x="0" y="0"/>
                </a:moveTo>
                <a:lnTo>
                  <a:pt x="10944922" y="0"/>
                </a:lnTo>
                <a:lnTo>
                  <a:pt x="10944922" y="8057519"/>
                </a:lnTo>
                <a:lnTo>
                  <a:pt x="0" y="80575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4401" y="3024934"/>
            <a:ext cx="4365642" cy="202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6"/>
              </a:lnSpc>
              <a:spcBef>
                <a:spcPct val="0"/>
              </a:spcBef>
            </a:pPr>
            <a:r>
              <a:rPr lang="en-US" sz="5790" strike="noStrike" u="none">
                <a:solidFill>
                  <a:srgbClr val="FFFFFF"/>
                </a:solidFill>
                <a:latin typeface="TT Octosquares Compressed"/>
              </a:rPr>
              <a:t>COSTOMIZE REWARD FUNCTION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7160" y="4269922"/>
            <a:ext cx="11733681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</a:rPr>
              <a:t>參考網址:</a:t>
            </a:r>
          </a:p>
          <a:p>
            <a:pPr algn="l">
              <a:lnSpc>
                <a:spcPts val="3240"/>
              </a:lnSpc>
            </a:pPr>
            <a:r>
              <a:rPr lang="en-US" sz="2700" u="sng">
                <a:solidFill>
                  <a:srgbClr val="0563C1"/>
                </a:solidFill>
                <a:latin typeface="Arimo"/>
                <a:hlinkClick r:id="rId2" tooltip="https://engineering.linecorp.com/zh-hant/blog/aws-deepracer-2019"/>
              </a:rPr>
              <a:t>https://engineering.linecorp.com/zh-hant/blog/aws-deepracer-2019</a:t>
            </a:r>
          </a:p>
          <a:p>
            <a:pPr algn="l">
              <a:lnSpc>
                <a:spcPts val="3240"/>
              </a:lnSpc>
            </a:pPr>
            <a:r>
              <a:rPr lang="en-US" sz="2700" u="sng">
                <a:solidFill>
                  <a:srgbClr val="0563C1"/>
                </a:solidFill>
                <a:latin typeface="Arimo"/>
                <a:hlinkClick r:id="rId3" tooltip="https://us-east-1.console.aws.amazon.com/deepracer/home?region=us-east-1#createModel"/>
              </a:rPr>
              <a:t>https://us-east-1.console.aws.amazon.com/deepracer/home?region=us-east-1#createModel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57107" y="1358441"/>
            <a:ext cx="10773785" cy="592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57"/>
              </a:lnSpc>
            </a:pPr>
            <a:r>
              <a:rPr lang="en-US" sz="15969">
                <a:solidFill>
                  <a:srgbClr val="FFFFFF"/>
                </a:solidFill>
                <a:latin typeface="TT Octosquares Compressed"/>
              </a:rPr>
              <a:t>DEEP RACER</a:t>
            </a:r>
          </a:p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lang="en-US" sz="18068">
                <a:solidFill>
                  <a:srgbClr val="FFFFFF"/>
                </a:solidFill>
                <a:latin typeface="TT Octosquares Compressed"/>
              </a:rPr>
              <a:t>CREATE MODEL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3517630"/>
            <a:ext cx="2671601" cy="1907312"/>
            <a:chOff x="0" y="0"/>
            <a:chExt cx="3562134" cy="25430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937740" y="0"/>
              <a:ext cx="1624394" cy="2543083"/>
            </a:xfrm>
            <a:custGeom>
              <a:avLst/>
              <a:gdLst/>
              <a:ahLst/>
              <a:cxnLst/>
              <a:rect r="r" b="b" t="t" l="l"/>
              <a:pathLst>
                <a:path h="2543083" w="1624394">
                  <a:moveTo>
                    <a:pt x="0" y="0"/>
                  </a:moveTo>
                  <a:lnTo>
                    <a:pt x="1624394" y="0"/>
                  </a:lnTo>
                  <a:lnTo>
                    <a:pt x="1624394" y="2543083"/>
                  </a:lnTo>
                  <a:lnTo>
                    <a:pt x="0" y="2543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53919" y="375255"/>
              <a:ext cx="1145005" cy="1792572"/>
            </a:xfrm>
            <a:custGeom>
              <a:avLst/>
              <a:gdLst/>
              <a:ahLst/>
              <a:cxnLst/>
              <a:rect r="r" b="b" t="t" l="l"/>
              <a:pathLst>
                <a:path h="1792572" w="1145005">
                  <a:moveTo>
                    <a:pt x="0" y="0"/>
                  </a:moveTo>
                  <a:lnTo>
                    <a:pt x="1145006" y="0"/>
                  </a:lnTo>
                  <a:lnTo>
                    <a:pt x="1145006" y="1792572"/>
                  </a:lnTo>
                  <a:lnTo>
                    <a:pt x="0" y="179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14305"/>
              <a:ext cx="839619" cy="1314473"/>
            </a:xfrm>
            <a:custGeom>
              <a:avLst/>
              <a:gdLst/>
              <a:ahLst/>
              <a:cxnLst/>
              <a:rect r="r" b="b" t="t" l="l"/>
              <a:pathLst>
                <a:path h="1314473" w="839619">
                  <a:moveTo>
                    <a:pt x="0" y="0"/>
                  </a:moveTo>
                  <a:lnTo>
                    <a:pt x="839619" y="0"/>
                  </a:lnTo>
                  <a:lnTo>
                    <a:pt x="839619" y="1314473"/>
                  </a:lnTo>
                  <a:lnTo>
                    <a:pt x="0" y="1314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587699" y="3517630"/>
            <a:ext cx="2671601" cy="1907312"/>
            <a:chOff x="0" y="0"/>
            <a:chExt cx="3562134" cy="2543083"/>
          </a:xfrm>
        </p:grpSpPr>
        <p:sp>
          <p:nvSpPr>
            <p:cNvPr name="Freeform 18" id="18"/>
            <p:cNvSpPr/>
            <p:nvPr/>
          </p:nvSpPr>
          <p:spPr>
            <a:xfrm flipH="false" flipV="false" rot="-10800000">
              <a:off x="0" y="0"/>
              <a:ext cx="1624394" cy="2543083"/>
            </a:xfrm>
            <a:custGeom>
              <a:avLst/>
              <a:gdLst/>
              <a:ahLst/>
              <a:cxnLst/>
              <a:rect r="r" b="b" t="t" l="l"/>
              <a:pathLst>
                <a:path h="2543083" w="1624394">
                  <a:moveTo>
                    <a:pt x="0" y="0"/>
                  </a:moveTo>
                  <a:lnTo>
                    <a:pt x="1624394" y="0"/>
                  </a:lnTo>
                  <a:lnTo>
                    <a:pt x="1624394" y="2543083"/>
                  </a:lnTo>
                  <a:lnTo>
                    <a:pt x="0" y="2543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10800000">
              <a:off x="1463209" y="375255"/>
              <a:ext cx="1145005" cy="1792572"/>
            </a:xfrm>
            <a:custGeom>
              <a:avLst/>
              <a:gdLst/>
              <a:ahLst/>
              <a:cxnLst/>
              <a:rect r="r" b="b" t="t" l="l"/>
              <a:pathLst>
                <a:path h="1792572" w="1145005">
                  <a:moveTo>
                    <a:pt x="0" y="0"/>
                  </a:moveTo>
                  <a:lnTo>
                    <a:pt x="1145006" y="0"/>
                  </a:lnTo>
                  <a:lnTo>
                    <a:pt x="1145006" y="1792572"/>
                  </a:lnTo>
                  <a:lnTo>
                    <a:pt x="0" y="179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10800000">
              <a:off x="2722515" y="614305"/>
              <a:ext cx="839619" cy="1314473"/>
            </a:xfrm>
            <a:custGeom>
              <a:avLst/>
              <a:gdLst/>
              <a:ahLst/>
              <a:cxnLst/>
              <a:rect r="r" b="b" t="t" l="l"/>
              <a:pathLst>
                <a:path h="1314473" w="839619">
                  <a:moveTo>
                    <a:pt x="0" y="0"/>
                  </a:moveTo>
                  <a:lnTo>
                    <a:pt x="839619" y="0"/>
                  </a:lnTo>
                  <a:lnTo>
                    <a:pt x="839619" y="1314473"/>
                  </a:lnTo>
                  <a:lnTo>
                    <a:pt x="0" y="1314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484650" y="7558756"/>
            <a:ext cx="5318701" cy="147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8"/>
              </a:lnSpc>
              <a:spcBef>
                <a:spcPct val="0"/>
              </a:spcBef>
            </a:pPr>
            <a:r>
              <a:rPr lang="en-US" sz="4241">
                <a:solidFill>
                  <a:srgbClr val="FFFFFF"/>
                </a:solidFill>
                <a:latin typeface="Canva Sans"/>
                <a:ea typeface="Canva Sans"/>
              </a:rPr>
              <a:t>4109053049 張康磊 </a:t>
            </a:r>
          </a:p>
          <a:p>
            <a:pPr algn="ctr">
              <a:lnSpc>
                <a:spcPts val="5938"/>
              </a:lnSpc>
              <a:spcBef>
                <a:spcPct val="0"/>
              </a:spcBef>
            </a:pPr>
            <a:r>
              <a:rPr lang="en-US" sz="4241">
                <a:solidFill>
                  <a:srgbClr val="FFFFFF"/>
                </a:solidFill>
                <a:latin typeface="Canva Sans"/>
                <a:ea typeface="Canva Sans"/>
              </a:rPr>
              <a:t>4110053037 王盈穎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98258"/>
            <a:ext cx="7267918" cy="3290484"/>
          </a:xfrm>
          <a:custGeom>
            <a:avLst/>
            <a:gdLst/>
            <a:ahLst/>
            <a:cxnLst/>
            <a:rect r="r" b="b" t="t" l="l"/>
            <a:pathLst>
              <a:path h="3290484" w="7267918">
                <a:moveTo>
                  <a:pt x="0" y="0"/>
                </a:moveTo>
                <a:lnTo>
                  <a:pt x="7267918" y="0"/>
                </a:lnTo>
                <a:lnTo>
                  <a:pt x="7267918" y="3290484"/>
                </a:lnTo>
                <a:lnTo>
                  <a:pt x="0" y="329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17126" y="1784637"/>
            <a:ext cx="6917209" cy="1221503"/>
          </a:xfrm>
          <a:custGeom>
            <a:avLst/>
            <a:gdLst/>
            <a:ahLst/>
            <a:cxnLst/>
            <a:rect r="r" b="b" t="t" l="l"/>
            <a:pathLst>
              <a:path h="1221503" w="6917209">
                <a:moveTo>
                  <a:pt x="0" y="0"/>
                </a:moveTo>
                <a:lnTo>
                  <a:pt x="6917208" y="0"/>
                </a:lnTo>
                <a:lnTo>
                  <a:pt x="6917208" y="1221503"/>
                </a:lnTo>
                <a:lnTo>
                  <a:pt x="0" y="1221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74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8574" y="3401744"/>
            <a:ext cx="4234312" cy="6135249"/>
          </a:xfrm>
          <a:custGeom>
            <a:avLst/>
            <a:gdLst/>
            <a:ahLst/>
            <a:cxnLst/>
            <a:rect r="r" b="b" t="t" l="l"/>
            <a:pathLst>
              <a:path h="6135249" w="4234312">
                <a:moveTo>
                  <a:pt x="0" y="0"/>
                </a:moveTo>
                <a:lnTo>
                  <a:pt x="4234312" y="0"/>
                </a:lnTo>
                <a:lnTo>
                  <a:pt x="4234312" y="6135249"/>
                </a:lnTo>
                <a:lnTo>
                  <a:pt x="0" y="6135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80209"/>
            <a:ext cx="5982979" cy="4114800"/>
          </a:xfrm>
          <a:custGeom>
            <a:avLst/>
            <a:gdLst/>
            <a:ahLst/>
            <a:cxnLst/>
            <a:rect r="r" b="b" t="t" l="l"/>
            <a:pathLst>
              <a:path h="4114800" w="5982979">
                <a:moveTo>
                  <a:pt x="0" y="0"/>
                </a:moveTo>
                <a:lnTo>
                  <a:pt x="5982979" y="0"/>
                </a:lnTo>
                <a:lnTo>
                  <a:pt x="59829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2695" y="5298708"/>
            <a:ext cx="6854990" cy="2667311"/>
          </a:xfrm>
          <a:custGeom>
            <a:avLst/>
            <a:gdLst/>
            <a:ahLst/>
            <a:cxnLst/>
            <a:rect r="r" b="b" t="t" l="l"/>
            <a:pathLst>
              <a:path h="2667311" w="6854990">
                <a:moveTo>
                  <a:pt x="0" y="0"/>
                </a:moveTo>
                <a:lnTo>
                  <a:pt x="6854990" y="0"/>
                </a:lnTo>
                <a:lnTo>
                  <a:pt x="6854990" y="2667311"/>
                </a:lnTo>
                <a:lnTo>
                  <a:pt x="0" y="2667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03536" y="680209"/>
            <a:ext cx="4814758" cy="6162535"/>
          </a:xfrm>
          <a:custGeom>
            <a:avLst/>
            <a:gdLst/>
            <a:ahLst/>
            <a:cxnLst/>
            <a:rect r="r" b="b" t="t" l="l"/>
            <a:pathLst>
              <a:path h="6162535" w="4814758">
                <a:moveTo>
                  <a:pt x="0" y="0"/>
                </a:moveTo>
                <a:lnTo>
                  <a:pt x="4814757" y="0"/>
                </a:lnTo>
                <a:lnTo>
                  <a:pt x="4814757" y="6162535"/>
                </a:lnTo>
                <a:lnTo>
                  <a:pt x="0" y="616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03536" y="6842744"/>
            <a:ext cx="4814758" cy="2673506"/>
          </a:xfrm>
          <a:custGeom>
            <a:avLst/>
            <a:gdLst/>
            <a:ahLst/>
            <a:cxnLst/>
            <a:rect r="r" b="b" t="t" l="l"/>
            <a:pathLst>
              <a:path h="2673506" w="4814758">
                <a:moveTo>
                  <a:pt x="0" y="0"/>
                </a:moveTo>
                <a:lnTo>
                  <a:pt x="4814757" y="0"/>
                </a:lnTo>
                <a:lnTo>
                  <a:pt x="4814757" y="2673506"/>
                </a:lnTo>
                <a:lnTo>
                  <a:pt x="0" y="2673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2695" y="8193753"/>
            <a:ext cx="4923113" cy="106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4"/>
              </a:lnSpc>
            </a:pPr>
            <a:r>
              <a:rPr lang="en-US" sz="3053">
                <a:solidFill>
                  <a:srgbClr val="FFFFFF"/>
                </a:solidFill>
                <a:latin typeface="Noto Sans T Chinese Bold"/>
              </a:rPr>
              <a:t>PPO:policy on</a:t>
            </a:r>
          </a:p>
          <a:p>
            <a:pPr algn="ctr">
              <a:lnSpc>
                <a:spcPts val="4274"/>
              </a:lnSpc>
            </a:pPr>
            <a:r>
              <a:rPr lang="en-US" sz="3053">
                <a:solidFill>
                  <a:srgbClr val="FFFFFF"/>
                </a:solidFill>
                <a:latin typeface="Noto Sans T Chinese Bold"/>
              </a:rPr>
              <a:t>SAC: policy off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221" y="582558"/>
            <a:ext cx="8687779" cy="2800125"/>
          </a:xfrm>
          <a:custGeom>
            <a:avLst/>
            <a:gdLst/>
            <a:ahLst/>
            <a:cxnLst/>
            <a:rect r="r" b="b" t="t" l="l"/>
            <a:pathLst>
              <a:path h="2800125" w="8687779">
                <a:moveTo>
                  <a:pt x="0" y="0"/>
                </a:moveTo>
                <a:lnTo>
                  <a:pt x="8687779" y="0"/>
                </a:lnTo>
                <a:lnTo>
                  <a:pt x="8687779" y="2800125"/>
                </a:lnTo>
                <a:lnTo>
                  <a:pt x="0" y="2800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3576" y="4577163"/>
            <a:ext cx="5947746" cy="5709837"/>
          </a:xfrm>
          <a:custGeom>
            <a:avLst/>
            <a:gdLst/>
            <a:ahLst/>
            <a:cxnLst/>
            <a:rect r="r" b="b" t="t" l="l"/>
            <a:pathLst>
              <a:path h="5709837" w="5947746">
                <a:moveTo>
                  <a:pt x="0" y="0"/>
                </a:moveTo>
                <a:lnTo>
                  <a:pt x="5947747" y="0"/>
                </a:lnTo>
                <a:lnTo>
                  <a:pt x="5947747" y="5709837"/>
                </a:lnTo>
                <a:lnTo>
                  <a:pt x="0" y="5709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92076"/>
            <a:ext cx="12727972" cy="6465294"/>
          </a:xfrm>
          <a:custGeom>
            <a:avLst/>
            <a:gdLst/>
            <a:ahLst/>
            <a:cxnLst/>
            <a:rect r="r" b="b" t="t" l="l"/>
            <a:pathLst>
              <a:path h="6465294" w="12727972">
                <a:moveTo>
                  <a:pt x="0" y="0"/>
                </a:moveTo>
                <a:lnTo>
                  <a:pt x="12727972" y="0"/>
                </a:lnTo>
                <a:lnTo>
                  <a:pt x="12727972" y="6465293"/>
                </a:lnTo>
                <a:lnTo>
                  <a:pt x="0" y="6465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7957243"/>
            <a:ext cx="127279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reward function design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0379" y="2613952"/>
            <a:ext cx="12707659" cy="4171004"/>
          </a:xfrm>
          <a:custGeom>
            <a:avLst/>
            <a:gdLst/>
            <a:ahLst/>
            <a:cxnLst/>
            <a:rect r="r" b="b" t="t" l="l"/>
            <a:pathLst>
              <a:path h="4171004" w="12707659">
                <a:moveTo>
                  <a:pt x="0" y="0"/>
                </a:moveTo>
                <a:lnTo>
                  <a:pt x="12707659" y="0"/>
                </a:lnTo>
                <a:lnTo>
                  <a:pt x="12707659" y="4171004"/>
                </a:lnTo>
                <a:lnTo>
                  <a:pt x="0" y="4171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90379" y="7319421"/>
            <a:ext cx="12803416" cy="2562481"/>
          </a:xfrm>
          <a:custGeom>
            <a:avLst/>
            <a:gdLst/>
            <a:ahLst/>
            <a:cxnLst/>
            <a:rect r="r" b="b" t="t" l="l"/>
            <a:pathLst>
              <a:path h="2562481" w="12803416">
                <a:moveTo>
                  <a:pt x="0" y="0"/>
                </a:moveTo>
                <a:lnTo>
                  <a:pt x="12803415" y="0"/>
                </a:lnTo>
                <a:lnTo>
                  <a:pt x="12803415" y="2562481"/>
                </a:lnTo>
                <a:lnTo>
                  <a:pt x="0" y="2562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27117" y="3531082"/>
            <a:ext cx="12633766" cy="3224835"/>
          </a:xfrm>
          <a:custGeom>
            <a:avLst/>
            <a:gdLst/>
            <a:ahLst/>
            <a:cxnLst/>
            <a:rect r="r" b="b" t="t" l="l"/>
            <a:pathLst>
              <a:path h="3224835" w="12633766">
                <a:moveTo>
                  <a:pt x="0" y="0"/>
                </a:moveTo>
                <a:lnTo>
                  <a:pt x="12633766" y="0"/>
                </a:lnTo>
                <a:lnTo>
                  <a:pt x="12633766" y="3224836"/>
                </a:lnTo>
                <a:lnTo>
                  <a:pt x="0" y="3224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54987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1499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80118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66185" y="5143500"/>
            <a:ext cx="9228690" cy="4730785"/>
          </a:xfrm>
          <a:custGeom>
            <a:avLst/>
            <a:gdLst/>
            <a:ahLst/>
            <a:cxnLst/>
            <a:rect r="r" b="b" t="t" l="l"/>
            <a:pathLst>
              <a:path h="4730785" w="9228690">
                <a:moveTo>
                  <a:pt x="0" y="0"/>
                </a:moveTo>
                <a:lnTo>
                  <a:pt x="9228690" y="0"/>
                </a:lnTo>
                <a:lnTo>
                  <a:pt x="9228690" y="4730785"/>
                </a:lnTo>
                <a:lnTo>
                  <a:pt x="0" y="4730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56121" y="5255502"/>
            <a:ext cx="358328" cy="313537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E8F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5948201" y="4667172"/>
            <a:ext cx="358328" cy="313537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E8F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888243"/>
            <a:ext cx="11420104" cy="4056983"/>
          </a:xfrm>
          <a:custGeom>
            <a:avLst/>
            <a:gdLst/>
            <a:ahLst/>
            <a:cxnLst/>
            <a:rect r="r" b="b" t="t" l="l"/>
            <a:pathLst>
              <a:path h="4056983" w="11420104">
                <a:moveTo>
                  <a:pt x="0" y="0"/>
                </a:moveTo>
                <a:lnTo>
                  <a:pt x="11420104" y="0"/>
                </a:lnTo>
                <a:lnTo>
                  <a:pt x="11420104" y="4056983"/>
                </a:lnTo>
                <a:lnTo>
                  <a:pt x="0" y="40569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67123" y="5207877"/>
            <a:ext cx="6133352" cy="192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ea typeface="TT Octosquares Compressed"/>
              </a:rPr>
              <a:t>亞馬遜開發之網站，可讓所有開發人員以強化學習模擬自駕賽車</a:t>
            </a: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TT Octosquares Compressed"/>
              </a:rPr>
              <a:t>Link:https://aws.amazon.com/tw/deepracer/</a:t>
            </a:r>
          </a:p>
          <a:p>
            <a:pPr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6306529" y="4555970"/>
            <a:ext cx="1440862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TT Octosquares Compressed Bold"/>
              </a:rPr>
              <a:t>flow chart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62339" y="2914524"/>
            <a:ext cx="6509860" cy="2228976"/>
            <a:chOff x="0" y="0"/>
            <a:chExt cx="6350000" cy="217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2174240"/>
            </a:xfrm>
            <a:custGeom>
              <a:avLst/>
              <a:gdLst/>
              <a:ahLst/>
              <a:cxnLst/>
              <a:rect r="r" b="b" t="t" l="l"/>
              <a:pathLst>
                <a:path h="2174240" w="635000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189484" y="998267"/>
            <a:ext cx="11098516" cy="3800132"/>
            <a:chOff x="0" y="0"/>
            <a:chExt cx="6350000" cy="21742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2174240"/>
            </a:xfrm>
            <a:custGeom>
              <a:avLst/>
              <a:gdLst/>
              <a:ahLst/>
              <a:cxnLst/>
              <a:rect r="r" b="b" t="t" l="l"/>
              <a:pathLst>
                <a:path h="2174240" w="635000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4098" r="0" b="-34098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85079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1591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8103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850798" y="6751024"/>
            <a:ext cx="677751" cy="6777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085906" y="6751024"/>
            <a:ext cx="677751" cy="6777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H="true" flipV="true">
            <a:off x="7415256" y="7591871"/>
            <a:ext cx="19050" cy="2379126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850798" y="3079456"/>
            <a:ext cx="4770406" cy="228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7"/>
              </a:lnSpc>
            </a:pPr>
            <a:r>
              <a:rPr lang="en-US" sz="8560">
                <a:solidFill>
                  <a:srgbClr val="FFFFFF"/>
                </a:solidFill>
                <a:latin typeface="TT Octosquares Compressed"/>
              </a:rPr>
              <a:t>ABOUT DEEPRACER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58718" y="6745349"/>
            <a:ext cx="3267104" cy="73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3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TT Octosquares Compressed"/>
              </a:rPr>
              <a:t>A COURSE ON REINFORCEMENT LEARNING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41618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92281" y="6926324"/>
            <a:ext cx="2976099" cy="37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3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TT Octosquares Compressed"/>
              </a:rPr>
              <a:t>CREATE A MODEL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76726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11834" y="69270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38142" y="7653506"/>
            <a:ext cx="4640580" cy="34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7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FFFFFF"/>
                </a:solidFill>
                <a:latin typeface="TT Octosquares Compressed"/>
              </a:rPr>
              <a:t>MODEL NAME AND ENVIRONMENT SPECIFYING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38142" y="8177381"/>
            <a:ext cx="4960620" cy="34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7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FFFFFF"/>
                </a:solidFill>
                <a:latin typeface="TT Octosquares Compressed"/>
              </a:rPr>
              <a:t>CHOOSE RACING TYPE AND TRAINING ALGORITHM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38142" y="8701256"/>
            <a:ext cx="2979420" cy="34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7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FFFFFF"/>
                </a:solidFill>
                <a:latin typeface="TT Octosquares Compressed"/>
              </a:rPr>
              <a:t>DEFINITION OF ACTION SPACE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38142" y="9224496"/>
            <a:ext cx="807720" cy="34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7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FFFFFF"/>
                </a:solidFill>
                <a:latin typeface="TT Octosquares Compressed"/>
              </a:rPr>
              <a:t>VEHICLE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03852" y="9733507"/>
            <a:ext cx="3108960" cy="34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77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FFFFFF"/>
                </a:solidFill>
                <a:latin typeface="TT Octosquares Compressed"/>
              </a:rPr>
              <a:t>COSTOMIZE REWARD FUNCTION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4401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9521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64642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4401" y="1492053"/>
            <a:ext cx="15619198" cy="2302385"/>
          </a:xfrm>
          <a:custGeom>
            <a:avLst/>
            <a:gdLst/>
            <a:ahLst/>
            <a:cxnLst/>
            <a:rect r="r" b="b" t="t" l="l"/>
            <a:pathLst>
              <a:path h="2302385" w="15619198">
                <a:moveTo>
                  <a:pt x="0" y="0"/>
                </a:moveTo>
                <a:lnTo>
                  <a:pt x="15619198" y="0"/>
                </a:lnTo>
                <a:lnTo>
                  <a:pt x="15619198" y="2302385"/>
                </a:lnTo>
                <a:lnTo>
                  <a:pt x="0" y="2302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2668" y="232287"/>
            <a:ext cx="10242665" cy="99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4"/>
              </a:lnSpc>
              <a:spcBef>
                <a:spcPct val="0"/>
              </a:spcBef>
            </a:pPr>
            <a:r>
              <a:rPr lang="en-US" sz="5789">
                <a:solidFill>
                  <a:srgbClr val="FFFFFF"/>
                </a:solidFill>
                <a:latin typeface="TT Octosquares Compressed"/>
              </a:rPr>
              <a:t>A COURSE ON REINFORCEMENT LEARNING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010852" y="4061138"/>
            <a:ext cx="8266296" cy="5645692"/>
          </a:xfrm>
          <a:custGeom>
            <a:avLst/>
            <a:gdLst/>
            <a:ahLst/>
            <a:cxnLst/>
            <a:rect r="r" b="b" t="t" l="l"/>
            <a:pathLst>
              <a:path h="5645692" w="8266296">
                <a:moveTo>
                  <a:pt x="0" y="0"/>
                </a:moveTo>
                <a:lnTo>
                  <a:pt x="8266296" y="0"/>
                </a:lnTo>
                <a:lnTo>
                  <a:pt x="8266296" y="5645692"/>
                </a:lnTo>
                <a:lnTo>
                  <a:pt x="0" y="5645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4401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9521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64642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34401" y="2842478"/>
            <a:ext cx="6555568" cy="99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4"/>
              </a:lnSpc>
              <a:spcBef>
                <a:spcPct val="0"/>
              </a:spcBef>
            </a:pPr>
            <a:r>
              <a:rPr lang="en-US" sz="5789">
                <a:solidFill>
                  <a:srgbClr val="FFFFFF"/>
                </a:solidFill>
                <a:latin typeface="TT Octosquares Compressed"/>
              </a:rPr>
              <a:t>CREATE A MODEL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34401" y="5520320"/>
            <a:ext cx="15542450" cy="2549293"/>
          </a:xfrm>
          <a:custGeom>
            <a:avLst/>
            <a:gdLst/>
            <a:ahLst/>
            <a:cxnLst/>
            <a:rect r="r" b="b" t="t" l="l"/>
            <a:pathLst>
              <a:path h="2549293" w="15542450">
                <a:moveTo>
                  <a:pt x="0" y="0"/>
                </a:moveTo>
                <a:lnTo>
                  <a:pt x="15542450" y="0"/>
                </a:lnTo>
                <a:lnTo>
                  <a:pt x="15542450" y="2549294"/>
                </a:lnTo>
                <a:lnTo>
                  <a:pt x="0" y="25492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695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408110" y="1028700"/>
            <a:ext cx="7170414" cy="3103364"/>
          </a:xfrm>
          <a:custGeom>
            <a:avLst/>
            <a:gdLst/>
            <a:ahLst/>
            <a:cxnLst/>
            <a:rect r="r" b="b" t="t" l="l"/>
            <a:pathLst>
              <a:path h="3103364" w="7170414">
                <a:moveTo>
                  <a:pt x="0" y="0"/>
                </a:moveTo>
                <a:lnTo>
                  <a:pt x="7170414" y="0"/>
                </a:lnTo>
                <a:lnTo>
                  <a:pt x="7170414" y="3103364"/>
                </a:lnTo>
                <a:lnTo>
                  <a:pt x="0" y="3103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98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08110" y="4125333"/>
            <a:ext cx="7170414" cy="5887002"/>
          </a:xfrm>
          <a:custGeom>
            <a:avLst/>
            <a:gdLst/>
            <a:ahLst/>
            <a:cxnLst/>
            <a:rect r="r" b="b" t="t" l="l"/>
            <a:pathLst>
              <a:path h="5887002" w="7170414">
                <a:moveTo>
                  <a:pt x="0" y="0"/>
                </a:moveTo>
                <a:lnTo>
                  <a:pt x="7170414" y="0"/>
                </a:lnTo>
                <a:lnTo>
                  <a:pt x="7170414" y="5887001"/>
                </a:lnTo>
                <a:lnTo>
                  <a:pt x="0" y="5887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51" r="0" b="-185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4401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99521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64642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4401" y="2881726"/>
            <a:ext cx="6808702" cy="201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4"/>
              </a:lnSpc>
              <a:spcBef>
                <a:spcPct val="0"/>
              </a:spcBef>
            </a:pPr>
            <a:r>
              <a:rPr lang="en-US" sz="5789" strike="noStrike" u="none">
                <a:solidFill>
                  <a:srgbClr val="FFFFFF"/>
                </a:solidFill>
                <a:latin typeface="TT Octosquares Compressed"/>
              </a:rPr>
              <a:t>MODEL NAME AND ENVIRONMENT SPECIFYING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375925"/>
            <a:ext cx="5152168" cy="4882375"/>
            <a:chOff x="0" y="0"/>
            <a:chExt cx="6353786" cy="6021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6567916" y="2702313"/>
            <a:ext cx="5152168" cy="4882375"/>
            <a:chOff x="0" y="0"/>
            <a:chExt cx="6353786" cy="6021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2107132" y="1028700"/>
            <a:ext cx="5152168" cy="4882375"/>
            <a:chOff x="0" y="0"/>
            <a:chExt cx="6353786" cy="6021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29546" y="122281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4667" y="122281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787" y="122281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29546" y="2008071"/>
            <a:ext cx="6108109" cy="99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6"/>
              </a:lnSpc>
              <a:spcBef>
                <a:spcPct val="0"/>
              </a:spcBef>
            </a:pPr>
            <a:r>
              <a:rPr lang="en-US" sz="5790">
                <a:solidFill>
                  <a:srgbClr val="FFFFFF"/>
                </a:solidFill>
                <a:latin typeface="TT Octosquares Compressed"/>
              </a:rPr>
              <a:t>CHOOSE RACING TYPE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5223" y="4452119"/>
            <a:ext cx="5152168" cy="4882375"/>
            <a:chOff x="0" y="0"/>
            <a:chExt cx="6353786" cy="60210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9"/>
              <a:stretch>
                <a:fillRect l="0" t="-2240" r="0" b="-224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567916" y="2702313"/>
            <a:ext cx="5152168" cy="4882375"/>
            <a:chOff x="0" y="0"/>
            <a:chExt cx="6353786" cy="60210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10"/>
              <a:stretch>
                <a:fillRect l="0" t="-2066" r="0" b="-2066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046981" y="1028700"/>
            <a:ext cx="5277728" cy="4882375"/>
            <a:chOff x="0" y="0"/>
            <a:chExt cx="6508630" cy="60210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508631" cy="6021070"/>
            </a:xfrm>
            <a:custGeom>
              <a:avLst/>
              <a:gdLst/>
              <a:ahLst/>
              <a:cxnLst/>
              <a:rect r="r" b="b" t="t" l="l"/>
              <a:pathLst>
                <a:path h="6021070" w="6508631">
                  <a:moveTo>
                    <a:pt x="0" y="6021070"/>
                  </a:moveTo>
                  <a:lnTo>
                    <a:pt x="756333" y="0"/>
                  </a:lnTo>
                  <a:lnTo>
                    <a:pt x="6508631" y="0"/>
                  </a:lnTo>
                  <a:lnTo>
                    <a:pt x="5752297" y="6021070"/>
                  </a:lnTo>
                  <a:close/>
                </a:path>
              </a:pathLst>
            </a:custGeom>
            <a:blipFill>
              <a:blip r:embed="rId11"/>
              <a:stretch>
                <a:fillRect l="0" t="-4390" r="0" b="-439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34401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99521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64642" y="2086911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12081" y="4868059"/>
            <a:ext cx="6108109" cy="99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6"/>
              </a:lnSpc>
              <a:spcBef>
                <a:spcPct val="0"/>
              </a:spcBef>
            </a:pPr>
            <a:r>
              <a:rPr lang="en-US" sz="5790">
                <a:solidFill>
                  <a:srgbClr val="FFFFFF"/>
                </a:solidFill>
                <a:latin typeface="TT Octosquares Compressed"/>
              </a:rPr>
              <a:t> TRAINING ALGORITHM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214574" y="1028700"/>
            <a:ext cx="8044726" cy="8788952"/>
          </a:xfrm>
          <a:custGeom>
            <a:avLst/>
            <a:gdLst/>
            <a:ahLst/>
            <a:cxnLst/>
            <a:rect r="r" b="b" t="t" l="l"/>
            <a:pathLst>
              <a:path h="8788952" w="8044726">
                <a:moveTo>
                  <a:pt x="0" y="0"/>
                </a:moveTo>
                <a:lnTo>
                  <a:pt x="8044726" y="0"/>
                </a:lnTo>
                <a:lnTo>
                  <a:pt x="8044726" y="8788952"/>
                </a:lnTo>
                <a:lnTo>
                  <a:pt x="0" y="8788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55675" y="21175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20796" y="21175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85916" y="21175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9652" y="4298997"/>
            <a:ext cx="9041831" cy="2660959"/>
          </a:xfrm>
          <a:custGeom>
            <a:avLst/>
            <a:gdLst/>
            <a:ahLst/>
            <a:cxnLst/>
            <a:rect r="r" b="b" t="t" l="l"/>
            <a:pathLst>
              <a:path h="2660959" w="9041831">
                <a:moveTo>
                  <a:pt x="0" y="0"/>
                </a:moveTo>
                <a:lnTo>
                  <a:pt x="9041832" y="0"/>
                </a:lnTo>
                <a:lnTo>
                  <a:pt x="9041832" y="2660960"/>
                </a:lnTo>
                <a:lnTo>
                  <a:pt x="0" y="2660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49555" y="2455429"/>
            <a:ext cx="7881220" cy="6348095"/>
          </a:xfrm>
          <a:custGeom>
            <a:avLst/>
            <a:gdLst/>
            <a:ahLst/>
            <a:cxnLst/>
            <a:rect r="r" b="b" t="t" l="l"/>
            <a:pathLst>
              <a:path h="6348095" w="7881220">
                <a:moveTo>
                  <a:pt x="0" y="0"/>
                </a:moveTo>
                <a:lnTo>
                  <a:pt x="7881220" y="0"/>
                </a:lnTo>
                <a:lnTo>
                  <a:pt x="7881220" y="6348096"/>
                </a:lnTo>
                <a:lnTo>
                  <a:pt x="0" y="6348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73904" y="239067"/>
            <a:ext cx="7540192" cy="99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6"/>
              </a:lnSpc>
              <a:spcBef>
                <a:spcPct val="0"/>
              </a:spcBef>
            </a:pPr>
            <a:r>
              <a:rPr lang="en-US" sz="5790">
                <a:solidFill>
                  <a:srgbClr val="FFFFFF"/>
                </a:solidFill>
                <a:latin typeface="TT Octosquares Compressed"/>
              </a:rPr>
              <a:t>DEFINITION OF ACTION SPACE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DAGAtpyGOGE</dc:identifier>
  <dcterms:modified xsi:type="dcterms:W3CDTF">2011-08-01T06:04:30Z</dcterms:modified>
  <cp:revision>1</cp:revision>
  <dc:title>DeepRacer.pptx</dc:title>
</cp:coreProperties>
</file>